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 Bold" charset="1" panose="00000800000000000000"/>
      <p:regular r:id="rId19"/>
    </p:embeddedFont>
    <p:embeddedFont>
      <p:font typeface="HK Grotesk Light" charset="1" panose="00000400000000000000"/>
      <p:regular r:id="rId20"/>
    </p:embeddedFont>
    <p:embeddedFont>
      <p:font typeface="HK Grotesk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4912">
            <a:off x="-1534103" y="1801518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30652" y="7061766"/>
            <a:ext cx="1928648" cy="2074442"/>
            <a:chOff x="0" y="0"/>
            <a:chExt cx="2571531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2571531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4860" y="0"/>
            <a:ext cx="18332860" cy="11320541"/>
          </a:xfrm>
          <a:custGeom>
            <a:avLst/>
            <a:gdLst/>
            <a:ahLst/>
            <a:cxnLst/>
            <a:rect r="r" b="b" t="t" l="l"/>
            <a:pathLst>
              <a:path h="11320541" w="18332860">
                <a:moveTo>
                  <a:pt x="0" y="0"/>
                </a:moveTo>
                <a:lnTo>
                  <a:pt x="18332860" y="0"/>
                </a:lnTo>
                <a:lnTo>
                  <a:pt x="18332860" y="11320541"/>
                </a:lnTo>
                <a:lnTo>
                  <a:pt x="0" y="1132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31857" y="1028700"/>
            <a:ext cx="11561197" cy="2987515"/>
            <a:chOff x="0" y="0"/>
            <a:chExt cx="15414929" cy="39833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300"/>
              <a:ext cx="15414929" cy="2612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925"/>
                </a:lnSpc>
              </a:pPr>
              <a:r>
                <a:rPr lang="en-US" sz="13446" spc="-403" b="true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Cibersegurança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38930"/>
              <a:ext cx="8645658" cy="644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6"/>
                </a:lnSpc>
              </a:pPr>
              <a:r>
                <a:rPr lang="en-US" sz="3330">
                  <a:solidFill>
                    <a:srgbClr val="57FFD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 SEUS ATAQUES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01603">
            <a:off x="5328173" y="-816435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0323" y="852238"/>
            <a:ext cx="6798977" cy="6815955"/>
            <a:chOff x="0" y="0"/>
            <a:chExt cx="5594350" cy="560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0010" y="-191770"/>
              <a:ext cx="6264910" cy="5977890"/>
            </a:xfrm>
            <a:custGeom>
              <a:avLst/>
              <a:gdLst/>
              <a:ahLst/>
              <a:cxnLst/>
              <a:rect r="r" b="b" t="t" l="l"/>
              <a:pathLst>
                <a:path h="5977890" w="626491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35492" t="0" r="-3549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7810313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115300" cy="1962968"/>
            <a:chOff x="0" y="0"/>
            <a:chExt cx="10820400" cy="26172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0820400" cy="15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77993"/>
              <a:ext cx="9233182" cy="73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3408" y="2731545"/>
            <a:ext cx="8200592" cy="11610926"/>
            <a:chOff x="0" y="0"/>
            <a:chExt cx="10934123" cy="1548123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74"/>
              <a:ext cx="10934123" cy="696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71705"/>
              <a:ext cx="10934123" cy="7613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7"/>
                </a:lnSpc>
              </a:p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Exploração de vulnerabilidades durante o caos da pandemia.</a:t>
              </a:r>
            </a:p>
            <a:p>
              <a:pPr algn="l">
                <a:lnSpc>
                  <a:spcPts val="4127"/>
                </a:lnSpc>
              </a:p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Potencial tentativa de roubar informações sobre respostas à pandemia.</a:t>
              </a:r>
            </a:p>
            <a:p>
              <a:pPr algn="l">
                <a:lnSpc>
                  <a:spcPts val="4127"/>
                </a:lnSpc>
              </a:p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Hackers buscaram enfraquecer os esforços da OMS com o vazamento de dados sensíveis.</a:t>
              </a:r>
            </a:p>
            <a:p>
              <a:pPr algn="l">
                <a:lnSpc>
                  <a:spcPts val="4127"/>
                </a:lnSpc>
              </a:pPr>
            </a:p>
            <a:p>
              <a:pPr algn="l">
                <a:lnSpc>
                  <a:spcPts val="4127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974578"/>
              <a:ext cx="10934123" cy="696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335585"/>
              <a:ext cx="10934123" cy="414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7"/>
                </a:lnSpc>
              </a:p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cibersegurança ajuda a proteger informações sensíveis, infraestrutura crítica e ajuda a reduzir os riscos de roubo, espionagem e danos operacionais</a:t>
              </a:r>
            </a:p>
            <a:p>
              <a:pPr algn="l">
                <a:lnSpc>
                  <a:spcPts val="412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65200" y="2435449"/>
            <a:ext cx="9242300" cy="223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1"/>
              </a:lnSpc>
            </a:pPr>
            <a:r>
              <a:rPr lang="en-US" b="true" sz="4055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MOTIVAÇÕES POR TRÁS DO ATAQUE</a:t>
            </a:r>
          </a:p>
          <a:p>
            <a:pPr algn="r">
              <a:lnSpc>
                <a:spcPts val="4501"/>
              </a:lnSpc>
            </a:pPr>
          </a:p>
          <a:p>
            <a:pPr algn="r">
              <a:lnSpc>
                <a:spcPts val="4501"/>
              </a:lnSpc>
            </a:pPr>
          </a:p>
          <a:p>
            <a:pPr algn="r">
              <a:lnSpc>
                <a:spcPts val="450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16953">
            <a:off x="-2607084" y="-1808172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16953">
            <a:off x="2345916" y="9738000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7744370"/>
            <a:ext cx="616957" cy="2074442"/>
            <a:chOff x="0" y="0"/>
            <a:chExt cx="822610" cy="2765923"/>
          </a:xfrm>
        </p:grpSpPr>
        <p:sp>
          <p:nvSpPr>
            <p:cNvPr name="AutoShape 5" id="5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142882" y="4169270"/>
            <a:ext cx="4942602" cy="484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Nenhum dado crítico foi comprometido, mas o ataque aumentou a preocupação com a segurança digital.</a:t>
            </a:r>
          </a:p>
          <a:p>
            <a:pPr algn="l">
              <a:lnSpc>
                <a:spcPts val="2993"/>
              </a:lnSpc>
            </a:pPr>
          </a:p>
          <a:p>
            <a:pPr algn="l">
              <a:lnSpc>
                <a:spcPts val="2993"/>
              </a:lnSpc>
            </a:pPr>
          </a:p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A OMS em resposta, fortaleceu suas medidas de segurança cibernética com o apoio de parceiros como a ONU.</a:t>
            </a:r>
          </a:p>
          <a:p>
            <a:pPr algn="l">
              <a:lnSpc>
                <a:spcPts val="2993"/>
              </a:lnSpc>
            </a:pPr>
          </a:p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Esforços foram redobrados para educar funcionários sobre ameaças e melhorar sistemas de detecção de intrusões. </a:t>
            </a:r>
          </a:p>
          <a:p>
            <a:pPr algn="l">
              <a:lnSpc>
                <a:spcPts val="29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390644" y="2769559"/>
            <a:ext cx="4447077" cy="93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b="true" sz="329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CONSEQUÊNCIAS E SOLUÇÕES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9786" y="1767217"/>
            <a:ext cx="8893593" cy="8051596"/>
            <a:chOff x="0" y="0"/>
            <a:chExt cx="5580380" cy="5052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437" t="0" r="-17437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3524" y="585049"/>
            <a:ext cx="6140951" cy="93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4"/>
              </a:lnSpc>
              <a:spcBef>
                <a:spcPct val="0"/>
              </a:spcBef>
            </a:pPr>
            <a:r>
              <a:rPr lang="en-US" b="true" sz="6535">
                <a:solidFill>
                  <a:srgbClr val="0CC0D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PARTICIPANTES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9491" y="6490236"/>
            <a:ext cx="4259974" cy="133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4747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Matheus Bovo</a:t>
            </a:r>
          </a:p>
          <a:p>
            <a:pPr algn="ctr">
              <a:lnSpc>
                <a:spcPts val="5269"/>
              </a:lnSpc>
              <a:spcBef>
                <a:spcPct val="0"/>
              </a:spcBef>
            </a:pPr>
            <a:r>
              <a:rPr lang="en-US" b="true" sz="4747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824138656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18781" y="2413084"/>
            <a:ext cx="3895328" cy="130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6"/>
              </a:lnSpc>
            </a:pPr>
            <a:r>
              <a:rPr lang="en-US" sz="4429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Rafael Cezar</a:t>
            </a:r>
          </a:p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b="true" sz="472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82425725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9491" y="2516878"/>
            <a:ext cx="4219079" cy="137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Felipe Gatti</a:t>
            </a:r>
          </a:p>
          <a:p>
            <a:pPr algn="ctr">
              <a:lnSpc>
                <a:spcPts val="5218"/>
              </a:lnSpc>
              <a:spcBef>
                <a:spcPct val="0"/>
              </a:spcBef>
            </a:pPr>
            <a:r>
              <a:rPr lang="en-US" b="true" sz="470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824125546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781" y="4448166"/>
            <a:ext cx="5344319" cy="142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Wesley Dos Santos</a:t>
            </a:r>
          </a:p>
          <a:p>
            <a:pPr algn="ctr">
              <a:lnSpc>
                <a:spcPts val="5551"/>
              </a:lnSpc>
              <a:spcBef>
                <a:spcPct val="0"/>
              </a:spcBef>
            </a:pPr>
            <a:r>
              <a:rPr lang="en-US" b="true" sz="500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 82422607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9491" y="4503557"/>
            <a:ext cx="4219079" cy="137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Italo Gomes</a:t>
            </a:r>
          </a:p>
          <a:p>
            <a:pPr algn="ctr">
              <a:lnSpc>
                <a:spcPts val="5218"/>
              </a:lnSpc>
              <a:spcBef>
                <a:spcPct val="0"/>
              </a:spcBef>
            </a:pPr>
            <a:r>
              <a:rPr lang="en-US" b="true" sz="470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824218750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805" y="2787660"/>
            <a:ext cx="17362389" cy="435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3"/>
              </a:lnSpc>
            </a:pPr>
            <a:r>
              <a:rPr lang="en-US" b="true" sz="152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OBRIGADO </a:t>
            </a:r>
          </a:p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b="true" sz="152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POR SUA ATENÇÃO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01603">
            <a:off x="5328173" y="-816435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0323" y="852238"/>
            <a:ext cx="6798977" cy="6815955"/>
            <a:chOff x="0" y="0"/>
            <a:chExt cx="5594350" cy="560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0010" y="-191770"/>
              <a:ext cx="6264910" cy="5977890"/>
            </a:xfrm>
            <a:custGeom>
              <a:avLst/>
              <a:gdLst/>
              <a:ahLst/>
              <a:cxnLst/>
              <a:rect r="r" b="b" t="t" l="l"/>
              <a:pathLst>
                <a:path h="5977890" w="626491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39101" t="0" r="-391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7810313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14570" y="476838"/>
            <a:ext cx="8292406" cy="117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3"/>
              </a:lnSpc>
            </a:pPr>
            <a:r>
              <a:rPr lang="en-US" sz="8174" spc="-245" b="true">
                <a:solidFill>
                  <a:srgbClr val="0CC0D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Ciberinvasões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9942" y="2005050"/>
            <a:ext cx="7076013" cy="358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780">
                <a:solidFill>
                  <a:srgbClr val="57FFDC"/>
                </a:solidFill>
                <a:latin typeface="HK Grotesk"/>
                <a:ea typeface="HK Grotesk"/>
                <a:cs typeface="HK Grotesk"/>
                <a:sym typeface="HK Grotesk"/>
              </a:rPr>
              <a:t>E O QUE SÃO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3433"/>
              </a:lnSpc>
            </a:pPr>
            <a:r>
              <a:rPr lang="en-US" sz="28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Ciberinvasões são ataques deliberados que visam comprometer a integridade de redes, sistemas e dados.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886016" y="4317908"/>
            <a:ext cx="7122699" cy="5566847"/>
            <a:chOff x="0" y="0"/>
            <a:chExt cx="9496932" cy="74224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563"/>
              <a:ext cx="9496932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09068"/>
              <a:ext cx="9496932" cy="58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635850"/>
              <a:ext cx="9496932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b="true" sz="2919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IMPORTÂNCIA DA CIBERSEGURANÇA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26238"/>
              <a:ext cx="9496932" cy="359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cibersegurança ajuda a proteger informações sensíveis, infraestrutura crítica e ajuda a reduzir os riscos de roubo, espionagem e danos operacionais</a:t>
              </a:r>
            </a:p>
            <a:p>
              <a:pPr algn="l">
                <a:lnSpc>
                  <a:spcPts val="3584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36445">
            <a:off x="3821047" y="208766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8671" y="1924594"/>
            <a:ext cx="8100629" cy="7333706"/>
            <a:chOff x="0" y="0"/>
            <a:chExt cx="5580380" cy="5052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816" t="0" r="-1781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90714" y="7773132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4580" y="1028700"/>
            <a:ext cx="8779420" cy="8919148"/>
            <a:chOff x="0" y="0"/>
            <a:chExt cx="11705893" cy="1189219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1705893" cy="15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87305"/>
              <a:ext cx="11705893" cy="9496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Data: Agosto de 2022</a:t>
              </a:r>
            </a:p>
            <a:p>
              <a:pPr algn="l">
                <a:lnSpc>
                  <a:spcPts val="4444"/>
                </a:lnSpc>
              </a:p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Alvo: Energoatom, uma empresa de energia nuclear estatal da Ucrânia. </a:t>
              </a:r>
            </a:p>
            <a:p>
              <a:pPr algn="l">
                <a:lnSpc>
                  <a:spcPts val="4444"/>
                </a:lnSpc>
              </a:p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Tipo de Ataque: Ataque DDoS (Distributed Denial of Service)</a:t>
              </a:r>
            </a:p>
            <a:p>
              <a:pPr algn="l">
                <a:lnSpc>
                  <a:spcPts val="4444"/>
                </a:lnSpc>
              </a:p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Contexto: A Ucrânia estava em conflito com a Rússia, assim tornando suas infraestruturas críticas alvos frequentes de ataques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4580" y="905513"/>
            <a:ext cx="11661828" cy="117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b="true" sz="4204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ATAQUE À EMPRESA DE ENERGIA NUCLEAR DA UCRÂNIA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16953">
            <a:off x="-2607084" y="-2074844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7133"/>
            <a:ext cx="9697529" cy="8471167"/>
            <a:chOff x="0" y="0"/>
            <a:chExt cx="5975350" cy="5219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5491" t="0" r="-1549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9816953">
            <a:off x="2345916" y="9738000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42343" y="7183858"/>
            <a:ext cx="616957" cy="2074442"/>
            <a:chOff x="0" y="0"/>
            <a:chExt cx="822610" cy="2765923"/>
          </a:xfrm>
        </p:grpSpPr>
        <p:sp>
          <p:nvSpPr>
            <p:cNvPr name="AutoShape 7" id="7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191641" y="3072091"/>
            <a:ext cx="4450702" cy="707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  <a:r>
              <a: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Este foi um ataque DDoS, realizado pelo grupo pró-Rússia conhecido como "People’s Cyber Army". </a:t>
            </a:r>
          </a:p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  <a:r>
              <a: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 objetivo foi a sobrecarga de tráfego nos servidores da Energoatom, causando falha de acessos, paralisação temporária e interrompendo serviços online da companhia</a:t>
            </a:r>
          </a:p>
          <a:p>
            <a:pPr algn="l">
              <a:lnSpc>
                <a:spcPts val="3794"/>
              </a:lnSpc>
            </a:pPr>
          </a:p>
          <a:p>
            <a:pPr algn="l">
              <a:lnSpc>
                <a:spcPts val="379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50067" y="2377512"/>
            <a:ext cx="4133850" cy="47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b="true" sz="329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EXECUÇÃO: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55953">
            <a:off x="7345977" y="6133923"/>
            <a:ext cx="14698520" cy="4731386"/>
          </a:xfrm>
          <a:custGeom>
            <a:avLst/>
            <a:gdLst/>
            <a:ahLst/>
            <a:cxnLst/>
            <a:rect r="r" b="b" t="t" l="l"/>
            <a:pathLst>
              <a:path h="4731386" w="14698520">
                <a:moveTo>
                  <a:pt x="0" y="0"/>
                </a:moveTo>
                <a:lnTo>
                  <a:pt x="14698520" y="0"/>
                </a:lnTo>
                <a:lnTo>
                  <a:pt x="14698520" y="4731386"/>
                </a:lnTo>
                <a:lnTo>
                  <a:pt x="0" y="47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50821" y="7612485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1427" y="492486"/>
            <a:ext cx="5910916" cy="8400702"/>
            <a:chOff x="0" y="0"/>
            <a:chExt cx="7881221" cy="11200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7881221" cy="15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96830"/>
              <a:ext cx="7881221" cy="8795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Objetivo Principal: Desestabilizar o setor de energia nuclear da Ucrânia.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 ataque teve motivações geopolíticas, como enfraquecer a resiliência da Ucrânia durante a guerra contra a Rússia.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Possível roubo de dados sensíveis ou tentativas de interferir na operação de usinas nucleares, vindo provavelmente de dentro da companhia.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731427" y="1047750"/>
            <a:ext cx="5403245" cy="6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3"/>
              </a:lnSpc>
            </a:pPr>
            <a:r>
              <a:rPr lang="en-US" sz="2399" b="true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MOTIVAÇÕES POR TRÁS DO ATAQUE</a:t>
            </a:r>
          </a:p>
          <a:p>
            <a:pPr algn="l">
              <a:lnSpc>
                <a:spcPts val="266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214748" y="649530"/>
            <a:ext cx="9697529" cy="8471167"/>
            <a:chOff x="0" y="0"/>
            <a:chExt cx="5975350" cy="5219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8087" t="0" r="-18087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42343" y="7183858"/>
            <a:ext cx="616957" cy="2074442"/>
            <a:chOff x="0" y="0"/>
            <a:chExt cx="822610" cy="2765923"/>
          </a:xfrm>
        </p:grpSpPr>
        <p:sp>
          <p:nvSpPr>
            <p:cNvPr name="AutoShape 3" id="3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06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1461512">
            <a:off x="8354278" y="356548"/>
            <a:ext cx="14662108" cy="4465495"/>
          </a:xfrm>
          <a:custGeom>
            <a:avLst/>
            <a:gdLst/>
            <a:ahLst/>
            <a:cxnLst/>
            <a:rect r="r" b="b" t="t" l="l"/>
            <a:pathLst>
              <a:path h="4465495" w="14662108">
                <a:moveTo>
                  <a:pt x="0" y="4465495"/>
                </a:moveTo>
                <a:lnTo>
                  <a:pt x="14662108" y="4465495"/>
                </a:lnTo>
                <a:lnTo>
                  <a:pt x="14662108" y="0"/>
                </a:lnTo>
                <a:lnTo>
                  <a:pt x="0" y="0"/>
                </a:lnTo>
                <a:lnTo>
                  <a:pt x="0" y="446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39081" y="2172380"/>
            <a:ext cx="8111740" cy="7085920"/>
            <a:chOff x="0" y="0"/>
            <a:chExt cx="5975350" cy="5219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2118" t="0" r="-121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588341"/>
            <a:ext cx="6162491" cy="10752776"/>
            <a:chOff x="0" y="0"/>
            <a:chExt cx="8216655" cy="143370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563"/>
              <a:ext cx="8216655" cy="1238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b="true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CONSEQUÊNCIAS DO ATAQUE:</a:t>
              </a:r>
            </a:p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47115"/>
              <a:ext cx="8216655" cy="8795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Acesso temporário ao site e sistemas da Energoatom foi interrompido.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Não houve danos diretos às operações das usinas nucleares.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Enfatizou a vulnerabilidade de infraestruturas críticas em zonas de guerra.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Causou maior tensão entre Ucrânia e Rússia, com impacto na cibersegurança internacional.</a:t>
              </a:r>
            </a:p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811228"/>
              <a:ext cx="8216655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31134"/>
              <a:ext cx="8216655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808213"/>
              <a:ext cx="8216655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728119"/>
              <a:ext cx="8216655" cy="60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361926">
            <a:off x="2229854" y="-390910"/>
            <a:ext cx="21853999" cy="7390754"/>
          </a:xfrm>
          <a:custGeom>
            <a:avLst/>
            <a:gdLst/>
            <a:ahLst/>
            <a:cxnLst/>
            <a:rect r="r" b="b" t="t" l="l"/>
            <a:pathLst>
              <a:path h="7390754" w="21853999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87297" y="258914"/>
            <a:ext cx="11300592" cy="4884586"/>
            <a:chOff x="0" y="0"/>
            <a:chExt cx="12407900" cy="5363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88720" y="-1299210"/>
              <a:ext cx="14579600" cy="7821930"/>
            </a:xfrm>
            <a:custGeom>
              <a:avLst/>
              <a:gdLst/>
              <a:ahLst/>
              <a:cxnLst/>
              <a:rect r="r" b="b" t="t" l="l"/>
              <a:pathLst>
                <a:path h="7821930" w="1457960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60" y="5523230"/>
                    <a:pt x="8426450" y="6164580"/>
                  </a:cubicBezTo>
                  <a:cubicBezTo>
                    <a:pt x="4964430" y="7821930"/>
                    <a:pt x="0" y="5048250"/>
                    <a:pt x="1446530" y="2216150"/>
                  </a:cubicBezTo>
                  <a:close/>
                </a:path>
              </a:pathLst>
            </a:custGeom>
            <a:blipFill>
              <a:blip r:embed="rId4"/>
              <a:stretch>
                <a:fillRect l="0" t="-22303" r="0" b="-2230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642343" y="7612485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7300" y="2475842"/>
            <a:ext cx="10012402" cy="8113198"/>
            <a:chOff x="0" y="0"/>
            <a:chExt cx="13349870" cy="108175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3349870" cy="15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7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402249"/>
              <a:ext cx="13349870" cy="8415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Energoatom conseguiu restaurar os sistemas afetados rapidamente.</a:t>
              </a: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Foram implementadas camadas adicionais de proteção contra futuros ataques DDoS.</a:t>
              </a: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Investimento em Cibersegurança:</a:t>
              </a: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Ucrânia, com apoio de aliados internacionais, aumentou o monitoramento e a proteção de infraestruturas críticas.</a:t>
              </a: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4314" y="2824605"/>
            <a:ext cx="5469188" cy="6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b="true" sz="239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TOMADAS E SOLUÇÕES:</a:t>
            </a:r>
          </a:p>
          <a:p>
            <a:pPr algn="r">
              <a:lnSpc>
                <a:spcPts val="266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8499">
            <a:off x="-4743816" y="-4582949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7909227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3693" y="-457245"/>
            <a:ext cx="7056295" cy="6388243"/>
            <a:chOff x="0" y="0"/>
            <a:chExt cx="5580380" cy="5052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0" t="-5227" r="0" b="-522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86658" y="3951485"/>
            <a:ext cx="6323030" cy="7033272"/>
            <a:chOff x="687070" y="247650"/>
            <a:chExt cx="11148060" cy="12400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54191" t="0" r="-5419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60585" y="3029423"/>
            <a:ext cx="4905586" cy="7257577"/>
            <a:chOff x="0" y="0"/>
            <a:chExt cx="6540782" cy="967677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540782" cy="73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67814"/>
              <a:ext cx="5583054" cy="8795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Data: Abril de 2020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Alvo: Organização Mundial da Saúde (OMS)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Tipo de Ataque: Phishing e tentativa de roubo de credenciais.</a:t>
              </a:r>
            </a:p>
            <a:p>
              <a:pPr algn="l">
                <a:lnSpc>
                  <a:spcPts val="3794"/>
                </a:lnSpc>
              </a:p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Contexto: A OMS estava liderando os esforços globais contra a pandemia de Covid-19</a:t>
              </a:r>
            </a:p>
            <a:p>
              <a:pPr algn="l">
                <a:lnSpc>
                  <a:spcPts val="379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068068" y="2789149"/>
            <a:ext cx="5469188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84"/>
              </a:lnSpc>
            </a:pPr>
            <a:r>
              <a:rPr lang="en-US" b="true" sz="349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ATAQUE À OMS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7448">
            <a:off x="-1972103" y="1927707"/>
            <a:ext cx="20799788" cy="6695357"/>
          </a:xfrm>
          <a:custGeom>
            <a:avLst/>
            <a:gdLst/>
            <a:ahLst/>
            <a:cxnLst/>
            <a:rect r="r" b="b" t="t" l="l"/>
            <a:pathLst>
              <a:path h="6695357" w="20799788">
                <a:moveTo>
                  <a:pt x="0" y="0"/>
                </a:moveTo>
                <a:lnTo>
                  <a:pt x="20799788" y="0"/>
                </a:lnTo>
                <a:lnTo>
                  <a:pt x="20799788" y="6695357"/>
                </a:lnTo>
                <a:lnTo>
                  <a:pt x="0" y="66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5155" y="4740734"/>
            <a:ext cx="14440148" cy="6241632"/>
            <a:chOff x="0" y="0"/>
            <a:chExt cx="12407900" cy="5363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88720" y="-1299210"/>
              <a:ext cx="14579600" cy="7821930"/>
            </a:xfrm>
            <a:custGeom>
              <a:avLst/>
              <a:gdLst/>
              <a:ahLst/>
              <a:cxnLst/>
              <a:rect r="r" b="b" t="t" l="l"/>
              <a:pathLst>
                <a:path h="7821930" w="1457960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60" y="5523230"/>
                    <a:pt x="8426450" y="6164580"/>
                  </a:cubicBezTo>
                  <a:cubicBezTo>
                    <a:pt x="4964430" y="7821930"/>
                    <a:pt x="0" y="5048250"/>
                    <a:pt x="1446530" y="2216150"/>
                  </a:cubicBezTo>
                  <a:close/>
                </a:path>
              </a:pathLst>
            </a:custGeom>
            <a:blipFill>
              <a:blip r:embed="rId4"/>
              <a:stretch>
                <a:fillRect l="0" t="-27123" r="0" b="-271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642343" y="7183858"/>
            <a:ext cx="616957" cy="2074442"/>
            <a:chOff x="0" y="0"/>
            <a:chExt cx="822610" cy="2765923"/>
          </a:xfrm>
        </p:grpSpPr>
        <p:sp>
          <p:nvSpPr>
            <p:cNvPr name="AutoShape 6" id="6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b="true" sz="2399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5155" y="1346324"/>
            <a:ext cx="6475738" cy="364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Método: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Hackers criaram sites falsos imitando o portal da OMS para roubar dados de login.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Ataques de engenharia social direcionados a funcionários da OMS.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08957" y="732238"/>
            <a:ext cx="6755069" cy="41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8"/>
              </a:lnSpc>
            </a:pPr>
            <a:r>
              <a:rPr lang="en-US" b="true" sz="2899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 O ATAQUE ACONTECEU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7691" y="1562324"/>
            <a:ext cx="6475738" cy="242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Invasores: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Grupos de hackers organizados, possivelmente ligados a espionagem internacional.</a:t>
            </a:r>
          </a:p>
          <a:p>
            <a:pPr algn="l">
              <a:lnSpc>
                <a:spcPts val="3236"/>
              </a:lnSpc>
            </a:pPr>
          </a:p>
          <a:p>
            <a:pPr algn="l">
              <a:lnSpc>
                <a:spcPts val="323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DAGQ3oR2rxY</dc:identifier>
  <dcterms:modified xsi:type="dcterms:W3CDTF">2011-08-01T06:04:30Z</dcterms:modified>
  <cp:revision>1</cp:revision>
  <dc:title>Portfólio Criativo</dc:title>
</cp:coreProperties>
</file>